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4" autoAdjust="0"/>
    <p:restoredTop sz="94660"/>
  </p:normalViewPr>
  <p:slideViewPr>
    <p:cSldViewPr>
      <p:cViewPr varScale="1">
        <p:scale>
          <a:sx n="68" d="100"/>
          <a:sy n="68" d="100"/>
        </p:scale>
        <p:origin x="-14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7DDAB-3039-4A82-8AE4-E02A49F4289F}" type="datetimeFigureOut">
              <a:rPr lang="en-MY" smtClean="0"/>
              <a:pPr/>
              <a:t>13/4/2017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3DD7E-23F4-4A56-9AED-9270935EB6AA}" type="slidenum">
              <a:rPr lang="en-MY" smtClean="0"/>
              <a:pPr/>
              <a:t>‹#›</a:t>
            </a:fld>
            <a:endParaRPr lang="en-MY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This diagram is to show the client how</a:t>
            </a:r>
            <a:r>
              <a:rPr lang="en-MY" baseline="0" dirty="0" smtClean="0"/>
              <a:t> the system works and the options and features they will encounter when using the system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3DD7E-23F4-4A56-9AED-9270935EB6AA}" type="slidenum">
              <a:rPr lang="en-MY" smtClean="0"/>
              <a:pPr/>
              <a:t>3</a:t>
            </a:fld>
            <a:endParaRPr lang="en-MY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This</a:t>
            </a:r>
            <a:r>
              <a:rPr lang="en-MY" baseline="0" dirty="0" smtClean="0"/>
              <a:t> is a short 1-min demo on the same and the different features (maps, obstacles and field spells) available.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3DD7E-23F4-4A56-9AED-9270935EB6AA}" type="slidenum">
              <a:rPr lang="en-MY" smtClean="0"/>
              <a:pPr/>
              <a:t>4</a:t>
            </a:fld>
            <a:endParaRPr lang="en-MY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user\Downloads\Game-preview.mp4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16.png"/><Relationship Id="rId5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8686800" cy="1470025"/>
          </a:xfrm>
        </p:spPr>
        <p:txBody>
          <a:bodyPr>
            <a:noAutofit/>
          </a:bodyPr>
          <a:lstStyle/>
          <a:p>
            <a:r>
              <a:rPr lang="en-MY" sz="5400" b="1" dirty="0" smtClean="0">
                <a:blipFill>
                  <a:blip r:embed="rId3"/>
                  <a:stretch>
                    <a:fillRect/>
                  </a:stretch>
                </a:blip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Out</a:t>
            </a:r>
            <a:r>
              <a:rPr lang="en-MY" sz="5400" b="1" dirty="0" smtClean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 </a:t>
            </a:r>
            <a:r>
              <a:rPr lang="en-MY" sz="5400" b="1" dirty="0" smtClean="0">
                <a:blipFill>
                  <a:blip r:embed="rId4"/>
                  <a:stretch>
                    <a:fillRect/>
                  </a:stretch>
                </a:blip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Of</a:t>
            </a:r>
            <a:r>
              <a:rPr lang="en-MY" sz="5400" b="1" dirty="0" smtClean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 </a:t>
            </a:r>
            <a:r>
              <a:rPr lang="en-MY" sz="5400" b="1" dirty="0" smtClean="0">
                <a:blipFill>
                  <a:blip r:embed="rId5"/>
                  <a:stretch>
                    <a:fillRect/>
                  </a:stretch>
                </a:blip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Your</a:t>
            </a:r>
            <a:r>
              <a:rPr lang="en-MY" sz="5400" b="1" dirty="0" smtClean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 </a:t>
            </a:r>
            <a:r>
              <a:rPr lang="en-MY" sz="5400" b="1" dirty="0" smtClean="0">
                <a:blipFill>
                  <a:blip r:embed="rId6"/>
                  <a:stretch>
                    <a:fillRect/>
                  </a:stretch>
                </a:blip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opperplate Gothic Bold" pitchFamily="34" charset="0"/>
              </a:rPr>
              <a:t>Element</a:t>
            </a:r>
            <a:endParaRPr lang="en-MY" sz="5400" b="1" dirty="0">
              <a:blipFill>
                <a:blip r:embed="rId6"/>
                <a:stretch>
                  <a:fillRect/>
                </a:stretch>
              </a:blip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Copperplate Gothic Bold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3505200"/>
            <a:ext cx="6400800" cy="914400"/>
          </a:xfrm>
        </p:spPr>
        <p:txBody>
          <a:bodyPr>
            <a:noAutofit/>
          </a:bodyPr>
          <a:lstStyle/>
          <a:p>
            <a:pPr algn="r"/>
            <a:r>
              <a:rPr lang="en-MY" sz="1800" dirty="0" smtClean="0">
                <a:solidFill>
                  <a:schemeClr val="bg1"/>
                </a:solidFill>
                <a:latin typeface="Copperplate Gothic Bold" pitchFamily="34" charset="0"/>
              </a:rPr>
              <a:t>Game Developers:</a:t>
            </a:r>
          </a:p>
          <a:p>
            <a:pPr algn="r"/>
            <a:r>
              <a:rPr lang="en-MY" sz="1800" dirty="0" err="1" smtClean="0">
                <a:solidFill>
                  <a:schemeClr val="bg1"/>
                </a:solidFill>
                <a:latin typeface="Copperplate Gothic Bold" pitchFamily="34" charset="0"/>
              </a:rPr>
              <a:t>Savi</a:t>
            </a:r>
            <a:r>
              <a:rPr lang="en-MY" sz="1800" dirty="0" smtClean="0">
                <a:solidFill>
                  <a:schemeClr val="bg1"/>
                </a:solidFill>
                <a:latin typeface="Copperplate Gothic Bold" pitchFamily="34" charset="0"/>
              </a:rPr>
              <a:t> Mohan</a:t>
            </a:r>
          </a:p>
          <a:p>
            <a:pPr algn="r"/>
            <a:r>
              <a:rPr lang="en-MY" sz="1800" dirty="0" smtClean="0">
                <a:solidFill>
                  <a:schemeClr val="bg1"/>
                </a:solidFill>
                <a:latin typeface="Copperplate Gothic Bold" pitchFamily="34" charset="0"/>
              </a:rPr>
              <a:t>Ira Syamira</a:t>
            </a:r>
            <a:endParaRPr lang="en-MY" sz="1800" dirty="0">
              <a:solidFill>
                <a:schemeClr val="bg1"/>
              </a:solidFill>
              <a:latin typeface="Copperplate Gothic Bol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Basic Features of the Game</a:t>
            </a:r>
            <a:endParaRPr lang="en-MY" sz="2800" dirty="0">
              <a:latin typeface="Copperplate Gothic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MY" sz="1800" dirty="0" smtClean="0">
                <a:latin typeface="GOST Common" panose="020B0604020202020204" pitchFamily="34" charset="0"/>
              </a:rPr>
              <a:t>Easy to use GUI that can be controlled using the keyboard (screens, pause, exit, show screenshots of system)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Paddle (controlled by players themselves or AI)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Screen resolution (1024x768)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Timer (timer indicated at the top of the game screen, easy for viewing)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Sound effects (different sound effects for different events)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Available in three different modes: 1. Single player 2. Multiplayer 3. Demo mode</a:t>
            </a:r>
          </a:p>
          <a:p>
            <a:r>
              <a:rPr lang="en-MY" sz="1800" dirty="0" smtClean="0">
                <a:latin typeface="GOST Common" panose="020B0604020202020204" pitchFamily="34" charset="0"/>
              </a:rPr>
              <a:t>Multiplayer mode allows up to 4 human players (no AI involved)</a:t>
            </a:r>
            <a:endParaRPr lang="en-MY" sz="1800" dirty="0">
              <a:latin typeface="GOST Common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1299" y="228600"/>
            <a:ext cx="7961402" cy="388819"/>
          </a:xfrm>
        </p:spPr>
        <p:txBody>
          <a:bodyPr>
            <a:no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Top-Level View of the System</a:t>
            </a:r>
            <a:endParaRPr lang="en-MY" sz="2800" dirty="0">
              <a:latin typeface="Copperplate Gothic Bold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783600" y="990599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Game Menu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22600" y="4800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Field spells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822600" y="4419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Paddles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822600" y="5181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Walls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838200" y="1708299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Single player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3794661" y="1708299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Multi player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751121" y="1708299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Demo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822260" y="4424876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Paddles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6822260" y="5562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Walls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822260" y="4800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Balls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822260" y="5181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Obstacles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28600" y="4343400"/>
            <a:ext cx="8640000" cy="2376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4557600" y="1320600"/>
            <a:ext cx="0" cy="378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5" idx="0"/>
            <a:endCxn id="4" idx="1"/>
          </p:cNvCxnSpPr>
          <p:nvPr/>
        </p:nvCxnSpPr>
        <p:spPr>
          <a:xfrm flipV="1">
            <a:off x="1612200" y="1146127"/>
            <a:ext cx="2171400" cy="562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9" idx="0"/>
            <a:endCxn id="4" idx="3"/>
          </p:cNvCxnSpPr>
          <p:nvPr/>
        </p:nvCxnSpPr>
        <p:spPr>
          <a:xfrm flipH="1" flipV="1">
            <a:off x="5331600" y="1146127"/>
            <a:ext cx="2193521" cy="562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65" idx="2"/>
          </p:cNvCxnSpPr>
          <p:nvPr/>
        </p:nvCxnSpPr>
        <p:spPr>
          <a:xfrm flipV="1">
            <a:off x="1605678" y="2019354"/>
            <a:ext cx="6522" cy="438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557600" y="2057507"/>
            <a:ext cx="0" cy="43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76200" y="1143000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 smtClean="0"/>
              <a:t>Game modes</a:t>
            </a:r>
            <a:endParaRPr lang="en-MY" dirty="0"/>
          </a:p>
        </p:txBody>
      </p:sp>
      <p:sp>
        <p:nvSpPr>
          <p:cNvPr id="54" name="Rectangle 53"/>
          <p:cNvSpPr/>
          <p:nvPr/>
        </p:nvSpPr>
        <p:spPr>
          <a:xfrm>
            <a:off x="228600" y="1517746"/>
            <a:ext cx="8640000" cy="68580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6" name="Rectangle 55"/>
          <p:cNvSpPr/>
          <p:nvPr/>
        </p:nvSpPr>
        <p:spPr>
          <a:xfrm>
            <a:off x="228600" y="2584546"/>
            <a:ext cx="6324600" cy="137160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0" name="Rounded Rectangle 59"/>
          <p:cNvSpPr/>
          <p:nvPr/>
        </p:nvSpPr>
        <p:spPr>
          <a:xfrm>
            <a:off x="609600" y="2660746"/>
            <a:ext cx="9144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Level 1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1600200" y="2660746"/>
            <a:ext cx="9144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Level 2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609600" y="3117946"/>
            <a:ext cx="9144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Level 3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1600200" y="3117946"/>
            <a:ext cx="9144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Level 4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4" name="Rounded Rectangle 63"/>
          <p:cNvSpPr/>
          <p:nvPr/>
        </p:nvSpPr>
        <p:spPr>
          <a:xfrm>
            <a:off x="838200" y="3575146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Final level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3886200" y="2730691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Normal mode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69" name="Rounded Rectangle 68"/>
          <p:cNvSpPr/>
          <p:nvPr/>
        </p:nvSpPr>
        <p:spPr>
          <a:xfrm>
            <a:off x="3886200" y="3492691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No walls mode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3862200" y="3111691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3-ball mode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6200" y="3962400"/>
            <a:ext cx="99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 smtClean="0"/>
              <a:t>Features</a:t>
            </a:r>
            <a:endParaRPr lang="en-MY" dirty="0"/>
          </a:p>
        </p:txBody>
      </p:sp>
      <p:sp>
        <p:nvSpPr>
          <p:cNvPr id="73" name="TextBox 72"/>
          <p:cNvSpPr txBox="1"/>
          <p:nvPr/>
        </p:nvSpPr>
        <p:spPr>
          <a:xfrm>
            <a:off x="31476" y="2203546"/>
            <a:ext cx="149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 smtClean="0"/>
              <a:t>Levels/Modes</a:t>
            </a:r>
          </a:p>
        </p:txBody>
      </p:sp>
      <p:sp>
        <p:nvSpPr>
          <p:cNvPr id="76" name="Rounded Rectangle 75"/>
          <p:cNvSpPr/>
          <p:nvPr/>
        </p:nvSpPr>
        <p:spPr>
          <a:xfrm>
            <a:off x="838200" y="5568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Balls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838200" y="5949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Obstacles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838200" y="6330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Maps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3886200" y="4800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Field spells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3886200" y="4419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Paddles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3886200" y="5181600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Walls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7" name="Rounded Rectangle 86"/>
          <p:cNvSpPr/>
          <p:nvPr/>
        </p:nvSpPr>
        <p:spPr>
          <a:xfrm>
            <a:off x="3901800" y="5568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Balls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3901800" y="5949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Obstacles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sp>
        <p:nvSpPr>
          <p:cNvPr id="89" name="Rounded Rectangle 88"/>
          <p:cNvSpPr/>
          <p:nvPr/>
        </p:nvSpPr>
        <p:spPr>
          <a:xfrm>
            <a:off x="3901800" y="6330855"/>
            <a:ext cx="1548000" cy="31105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MY" sz="1400" dirty="0" smtClean="0">
                <a:solidFill>
                  <a:schemeClr val="tx1"/>
                </a:solidFill>
                <a:latin typeface="GOST Common" panose="020B0604020202020204" pitchFamily="34" charset="0"/>
              </a:rPr>
              <a:t>Maps</a:t>
            </a:r>
            <a:endParaRPr lang="en-MY" sz="1400" dirty="0">
              <a:solidFill>
                <a:schemeClr val="tx1"/>
              </a:solidFill>
              <a:latin typeface="GOST Common" panose="020B0604020202020204" pitchFamily="34" charset="0"/>
            </a:endParaRPr>
          </a:p>
        </p:txBody>
      </p:sp>
      <p:cxnSp>
        <p:nvCxnSpPr>
          <p:cNvPr id="91" name="Straight Arrow Connector 90"/>
          <p:cNvCxnSpPr/>
          <p:nvPr/>
        </p:nvCxnSpPr>
        <p:spPr>
          <a:xfrm flipV="1">
            <a:off x="1524000" y="39624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V="1">
            <a:off x="4648200" y="39624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7620000" y="2057400"/>
            <a:ext cx="0" cy="223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Game Demo</a:t>
            </a:r>
            <a:endParaRPr lang="en-MY" sz="2800" dirty="0">
              <a:latin typeface="Copperplate Gothic Bold" pitchFamily="34" charset="0"/>
            </a:endParaRPr>
          </a:p>
        </p:txBody>
      </p:sp>
      <p:pic>
        <p:nvPicPr>
          <p:cNvPr id="3" name="Game-preview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1452001" y="1600200"/>
            <a:ext cx="6239999" cy="46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Highlighted Features of the System</a:t>
            </a:r>
            <a:endParaRPr lang="en-MY" sz="2800" dirty="0">
              <a:latin typeface="Copperplate Gothic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NZ" sz="1800" dirty="0">
                <a:latin typeface="GOST Common" panose="020B0604020202020204" pitchFamily="34" charset="0"/>
              </a:rPr>
              <a:t>Storyline</a:t>
            </a:r>
          </a:p>
          <a:p>
            <a:pPr marL="457200" lvl="1" indent="0">
              <a:buNone/>
            </a:pPr>
            <a:r>
              <a:rPr lang="en-US" sz="1200" dirty="0">
                <a:latin typeface="GOST Common" panose="020B0604020202020204" pitchFamily="34" charset="0"/>
              </a:rPr>
              <a:t>The story has an elemental theme and centers on a general in the pyromancer clan who sees that the clans of their world are weakened by infighting and ripe for conquest. The story </a:t>
            </a:r>
            <a:r>
              <a:rPr lang="en-US" sz="1200" dirty="0" smtClean="0">
                <a:latin typeface="GOST Common" panose="020B0604020202020204" pitchFamily="34" charset="0"/>
              </a:rPr>
              <a:t>follows the </a:t>
            </a:r>
            <a:r>
              <a:rPr lang="en-US" sz="1200" dirty="0">
                <a:latin typeface="GOST Common" panose="020B0604020202020204" pitchFamily="34" charset="0"/>
              </a:rPr>
              <a:t>general in their bid to take over the pyromancer clan and then subsequently the aeromancer, hydromancer and geomancer clans. In the final level, the 3 clans that you warred against will unite and mount an attempt to defeat you</a:t>
            </a:r>
            <a:r>
              <a:rPr lang="en-US" sz="1200" dirty="0" smtClean="0">
                <a:latin typeface="GOST Common" panose="020B0604020202020204" pitchFamily="34" charset="0"/>
              </a:rPr>
              <a:t>.</a:t>
            </a:r>
          </a:p>
          <a:p>
            <a:pPr marL="457200" lvl="1" indent="0">
              <a:buNone/>
            </a:pPr>
            <a:endParaRPr lang="en-US" sz="1000" dirty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US" sz="1000" dirty="0" smtClean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US" sz="1000" dirty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US" sz="1000" dirty="0" smtClean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US" sz="1000" dirty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US" sz="1000" dirty="0" smtClean="0">
              <a:latin typeface="GOST Common" panose="020B0604020202020204" pitchFamily="34" charset="0"/>
            </a:endParaRPr>
          </a:p>
          <a:p>
            <a:pPr marL="457200" lvl="1" indent="0">
              <a:buNone/>
            </a:pPr>
            <a:endParaRPr lang="en-NZ" sz="1000" dirty="0">
              <a:latin typeface="GOST Common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50315" y="2893968"/>
            <a:ext cx="1920000" cy="144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03435" y="2893968"/>
            <a:ext cx="1920000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50315" y="4437426"/>
            <a:ext cx="1920000" cy="14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03435" y="4437426"/>
            <a:ext cx="1920000" cy="14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6875" y="2893968"/>
            <a:ext cx="1920000" cy="14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3400" y="2895600"/>
            <a:ext cx="1920000" cy="144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3400" y="4437426"/>
            <a:ext cx="1920000" cy="144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92235" y="4437426"/>
            <a:ext cx="1920000" cy="14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Highlighted Features of the System</a:t>
            </a:r>
            <a:endParaRPr lang="en-NZ" sz="2800" dirty="0">
              <a:latin typeface="Copperplate Gothic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 startAt="2"/>
            </a:pPr>
            <a:r>
              <a:rPr lang="en-NZ" sz="1800" dirty="0">
                <a:latin typeface="GOST Common" panose="020B0604020202020204" pitchFamily="34" charset="0"/>
              </a:rPr>
              <a:t>GUI – easily accessible using both mouse and keyboard</a:t>
            </a:r>
          </a:p>
          <a:p>
            <a:pPr marL="457200" lvl="1" indent="0">
              <a:buNone/>
            </a:pPr>
            <a:r>
              <a:rPr lang="en-NZ" sz="1200" dirty="0">
                <a:latin typeface="GOST Common" panose="020B0604020202020204" pitchFamily="34" charset="0"/>
              </a:rPr>
              <a:t>Screen switching and menu selection can be easily navigated through the use of keyboard.</a:t>
            </a:r>
          </a:p>
          <a:p>
            <a:endParaRPr lang="en-NZ" dirty="0"/>
          </a:p>
        </p:txBody>
      </p:sp>
      <p:pic>
        <p:nvPicPr>
          <p:cNvPr id="4" name="B6CBA8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>
                  <p14:trim end="6346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533400" y="2514601"/>
            <a:ext cx="3657600" cy="2738120"/>
          </a:xfrm>
          <a:prstGeom prst="rect">
            <a:avLst/>
          </a:prstGeom>
        </p:spPr>
      </p:pic>
      <p:pic>
        <p:nvPicPr>
          <p:cNvPr id="5" name="CD8956C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>
                  <p14:trim st="3451" end="7600"/>
                </p14:media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4991100" y="2514600"/>
            <a:ext cx="3657600" cy="27381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5334000"/>
            <a:ext cx="293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Using keyboard (video demo)</a:t>
            </a:r>
            <a:endParaRPr lang="en-NZ" dirty="0"/>
          </a:p>
        </p:txBody>
      </p:sp>
      <p:sp>
        <p:nvSpPr>
          <p:cNvPr id="7" name="TextBox 6"/>
          <p:cNvSpPr txBox="1"/>
          <p:nvPr/>
        </p:nvSpPr>
        <p:spPr>
          <a:xfrm>
            <a:off x="5486400" y="5334000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Using mouse (video demo)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xmlns="" val="189405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Highlighted Features of the System</a:t>
            </a:r>
            <a:endParaRPr lang="en-NZ" sz="2800" dirty="0">
              <a:latin typeface="Copperplate Gothic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 startAt="3"/>
            </a:pPr>
            <a:r>
              <a:rPr lang="en-NZ" sz="1800" dirty="0">
                <a:latin typeface="GOST Common" panose="020B0604020202020204" pitchFamily="34" charset="0"/>
              </a:rPr>
              <a:t>Design and aesthetics</a:t>
            </a:r>
          </a:p>
          <a:p>
            <a:pPr marL="457200" lvl="1" indent="0">
              <a:buNone/>
            </a:pPr>
            <a:r>
              <a:rPr lang="en-NZ" sz="1200" dirty="0">
                <a:latin typeface="GOST Common" panose="020B0604020202020204" pitchFamily="34" charset="0"/>
              </a:rPr>
              <a:t>The GUI and game screen design as a whole is themed based on the game’s storyline. The levels in the game itself has different maps representing the clan warred against. The obstacles are also designed in such a way that each element has a different obstacle exclusive to it. </a:t>
            </a:r>
          </a:p>
          <a:p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90600" y="2683444"/>
            <a:ext cx="2400000" cy="18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3000" y="2655065"/>
            <a:ext cx="2400000" cy="18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8200" y="4599900"/>
            <a:ext cx="2400000" cy="18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90900" y="4599900"/>
            <a:ext cx="2400000" cy="180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8200" y="2683444"/>
            <a:ext cx="2400000" cy="1800000"/>
          </a:xfrm>
          <a:prstGeom prst="rect">
            <a:avLst/>
          </a:prstGeom>
        </p:spPr>
      </p:pic>
      <p:pic>
        <p:nvPicPr>
          <p:cNvPr id="9" name="Picture 8" descr="Out Of Your Element 4_12_2017 6_43_07 PM.mp4_snapshot_04.45_[2017.04.13_11.49.59]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943600" y="4599900"/>
            <a:ext cx="2401200" cy="18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1395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Autofit/>
          </a:bodyPr>
          <a:lstStyle/>
          <a:p>
            <a:r>
              <a:rPr lang="en-MY" sz="2800" dirty="0" smtClean="0">
                <a:latin typeface="Copperplate Gothic Bold" pitchFamily="34" charset="0"/>
              </a:rPr>
              <a:t>Additional Features</a:t>
            </a:r>
            <a:endParaRPr lang="en-MY" sz="2800" dirty="0">
              <a:latin typeface="Copperplate Gothic Bold" pitchFamily="34" charset="0"/>
            </a:endParaRPr>
          </a:p>
        </p:txBody>
      </p:sp>
      <p:pic>
        <p:nvPicPr>
          <p:cNvPr id="10" name="6B433CD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>
                  <p14:trim end="8067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2819400" y="1524000"/>
            <a:ext cx="6096000" cy="4468284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819400" y="3886200"/>
            <a:ext cx="1000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Field spell</a:t>
            </a:r>
          </a:p>
          <a:p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(Disappearing wall)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43600" y="5410200"/>
            <a:ext cx="736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Field spell</a:t>
            </a:r>
          </a:p>
          <a:p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(Paddle lock)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53000" y="1722438"/>
            <a:ext cx="813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Field spell</a:t>
            </a:r>
          </a:p>
          <a:p>
            <a:pPr algn="r"/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(2x speed ball)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924423" y="3242846"/>
            <a:ext cx="9909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Field spell</a:t>
            </a:r>
          </a:p>
          <a:p>
            <a:pPr algn="r"/>
            <a:r>
              <a:rPr lang="en-NZ" sz="8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(Frozen obstacles)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233393" y="3009900"/>
            <a:ext cx="609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(Sinkhole)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800600" y="5334000"/>
            <a:ext cx="609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(Sinkhole)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33800" y="3412123"/>
            <a:ext cx="564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(Iceberg)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918235" y="3419743"/>
            <a:ext cx="564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(Iceberg)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256553" y="2900987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(Tornado)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115180" y="4312645"/>
            <a:ext cx="609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(Sinkhole)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53200" y="2043677"/>
            <a:ext cx="609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(Sinkhole)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043983" y="3581400"/>
            <a:ext cx="585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(Volcano)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252476" y="4828116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Obstacle</a:t>
            </a:r>
          </a:p>
          <a:p>
            <a:pPr algn="ctr"/>
            <a:r>
              <a:rPr lang="en-NZ" sz="800" dirty="0" smtClean="0">
                <a:solidFill>
                  <a:schemeClr val="accent6">
                    <a:lumMod val="75000"/>
                  </a:schemeClr>
                </a:solidFill>
                <a:latin typeface="GOST Common" panose="020B0604020202020204" pitchFamily="34" charset="0"/>
              </a:rPr>
              <a:t>(Tornado)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21380" y="1219200"/>
            <a:ext cx="262182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200" b="1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Elemental obstacles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Sinkholes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Teleports ball to another sinkhole on the 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Iceberg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Moving iceberg that obstructs the path of the balls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Volcano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Shoots out fireballs that destroys a player/wall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Tornado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Spinning obstacle that deviates the path of balls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200" b="1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Field spells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Disappearing wall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Makes the walls disappear temporarily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2x speed ball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Balls move twice its default speed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Frozen obstacles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All moving obstacles are frozen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Paddle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NZ" sz="1100" b="1" dirty="0" smtClean="0">
                <a:latin typeface="GOST Common" panose="020B0604020202020204" pitchFamily="34" charset="0"/>
              </a:rPr>
              <a:t>Locks </a:t>
            </a:r>
            <a:r>
              <a:rPr lang="en-NZ" sz="1100" b="1" smtClean="0">
                <a:latin typeface="GOST Common" panose="020B0604020202020204" pitchFamily="34" charset="0"/>
              </a:rPr>
              <a:t>all </a:t>
            </a:r>
            <a:r>
              <a:rPr lang="en-NZ" sz="1100" b="1" smtClean="0">
                <a:latin typeface="GOST Common" panose="020B0604020202020204" pitchFamily="34" charset="0"/>
              </a:rPr>
              <a:t>paddles</a:t>
            </a:r>
            <a:endParaRPr lang="en-NZ" sz="1100" b="1" dirty="0" smtClean="0">
              <a:latin typeface="GOST Common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24200" y="6019800"/>
            <a:ext cx="5529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dirty="0" smtClean="0"/>
              <a:t>The movement of obstacles and field spells (video demo)</a:t>
            </a:r>
            <a:endParaRPr lang="en-MY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2800" dirty="0" smtClean="0">
                <a:latin typeface="Copperplate Gothic Bold" pitchFamily="34" charset="0"/>
              </a:rPr>
              <a:t>How we have met your specifications</a:t>
            </a:r>
            <a:endParaRPr lang="en-NZ" sz="2800" dirty="0">
              <a:latin typeface="Copperplate Gothic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NZ" sz="1800" dirty="0">
                <a:latin typeface="GOST Common" panose="020B0604020202020204" pitchFamily="34" charset="0"/>
              </a:rPr>
              <a:t>Minimum project requirements are fulfilled</a:t>
            </a:r>
          </a:p>
          <a:p>
            <a:pPr>
              <a:buFont typeface="+mj-lt"/>
              <a:buAutoNum type="arabicPeriod"/>
            </a:pPr>
            <a:r>
              <a:rPr lang="en-NZ" sz="1800" dirty="0">
                <a:latin typeface="GOST Common" panose="020B0604020202020204" pitchFamily="34" charset="0"/>
              </a:rPr>
              <a:t>System functionality is </a:t>
            </a:r>
            <a:r>
              <a:rPr lang="en-NZ" sz="1800" dirty="0" smtClean="0">
                <a:latin typeface="GOST Common" panose="020B0604020202020204" pitchFamily="34" charset="0"/>
              </a:rPr>
              <a:t>at its </a:t>
            </a:r>
            <a:r>
              <a:rPr lang="en-NZ" sz="1800" dirty="0">
                <a:latin typeface="GOST Common" panose="020B0604020202020204" pitchFamily="34" charset="0"/>
              </a:rPr>
              <a:t>best</a:t>
            </a:r>
          </a:p>
          <a:p>
            <a:pPr>
              <a:buFont typeface="+mj-lt"/>
              <a:buAutoNum type="arabicPeriod"/>
            </a:pPr>
            <a:r>
              <a:rPr lang="en-NZ" sz="1800" dirty="0">
                <a:latin typeface="GOST Common" panose="020B0604020202020204" pitchFamily="34" charset="0"/>
              </a:rPr>
              <a:t>Has additional features intended to enhance </a:t>
            </a:r>
            <a:r>
              <a:rPr lang="en-NZ" sz="1800" dirty="0" smtClean="0">
                <a:latin typeface="GOST Common" panose="020B0604020202020204" pitchFamily="34" charset="0"/>
              </a:rPr>
              <a:t>gaming </a:t>
            </a:r>
            <a:r>
              <a:rPr lang="en-NZ" sz="1800" dirty="0">
                <a:latin typeface="GOST Common" panose="020B0604020202020204" pitchFamily="34" charset="0"/>
              </a:rPr>
              <a:t>experience</a:t>
            </a:r>
          </a:p>
          <a:p>
            <a:pPr>
              <a:buFont typeface="+mj-lt"/>
              <a:buAutoNum type="arabicPeriod"/>
            </a:pPr>
            <a:r>
              <a:rPr lang="en-NZ" sz="1800" dirty="0">
                <a:latin typeface="GOST Common" panose="020B0604020202020204" pitchFamily="34" charset="0"/>
              </a:rPr>
              <a:t>Navigation made easy (GUI</a:t>
            </a:r>
            <a:r>
              <a:rPr lang="en-NZ" sz="1800" dirty="0" smtClean="0">
                <a:latin typeface="GOST Common" panose="020B0604020202020204" pitchFamily="34" charset="0"/>
              </a:rPr>
              <a:t>)</a:t>
            </a:r>
          </a:p>
          <a:p>
            <a:pPr>
              <a:buFont typeface="+mj-lt"/>
              <a:buAutoNum type="arabicPeriod"/>
            </a:pPr>
            <a:endParaRPr lang="en-NZ" sz="1800" dirty="0">
              <a:latin typeface="GOST Common" panose="020B0604020202020204" pitchFamily="34" charset="0"/>
            </a:endParaRPr>
          </a:p>
          <a:p>
            <a:pPr>
              <a:buNone/>
            </a:pPr>
            <a:endParaRPr lang="en-NZ" sz="1800" dirty="0" smtClean="0">
              <a:latin typeface="GOST Common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396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</TotalTime>
  <Words>569</Words>
  <Application>Microsoft Office PowerPoint</Application>
  <PresentationFormat>On-screen Show (4:3)</PresentationFormat>
  <Paragraphs>116</Paragraphs>
  <Slides>9</Slides>
  <Notes>2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Out Of Your Element</vt:lpstr>
      <vt:lpstr>Basic Features of the Game</vt:lpstr>
      <vt:lpstr>Top-Level View of the System</vt:lpstr>
      <vt:lpstr>Game Demo</vt:lpstr>
      <vt:lpstr>Highlighted Features of the System</vt:lpstr>
      <vt:lpstr>Highlighted Features of the System</vt:lpstr>
      <vt:lpstr>Highlighted Features of the System</vt:lpstr>
      <vt:lpstr>Additional Features</vt:lpstr>
      <vt:lpstr>How we have met your specifications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Syamira</dc:creator>
  <cp:lastModifiedBy>Syamira</cp:lastModifiedBy>
  <cp:revision>149</cp:revision>
  <dcterms:created xsi:type="dcterms:W3CDTF">2006-08-16T00:00:00Z</dcterms:created>
  <dcterms:modified xsi:type="dcterms:W3CDTF">2017-04-13T03:42:23Z</dcterms:modified>
</cp:coreProperties>
</file>

<file path=docProps/thumbnail.jpeg>
</file>